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84" r:id="rId19"/>
    <p:sldId id="285" r:id="rId20"/>
    <p:sldId id="286" r:id="rId21"/>
    <p:sldId id="287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6B88C-1E83-471F-AE44-2F93F3DC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BC0C40-A4B1-41E3-8A40-A4533611D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0F6ABA-5BEB-49D3-AD5E-F66392D0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EF6B4-EE6D-48EB-91E3-9C9A5ABD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DB552F-4C4F-4B39-856F-74E31E47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94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146B9-CF6D-43FC-B47A-32E2AF88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FA5B73-3454-4B2B-AF53-099F8A1DE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AE90EB-7C33-4413-B97D-A90DF331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7D479-D6FD-4988-8F90-93CBE761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E4A636-F4EC-4534-8FFB-8337228A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8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B9AA44-6C1D-440E-906C-10CE8DAF5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B1D537-3EFF-48EB-9E9C-4310E90E0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77AF64-09A1-4E4B-B1F9-E361BB0A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8EA6AD-A934-4B4F-B13F-35734222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B54AA6-9D50-4338-A8FF-641165B7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2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145E2-ED22-4EF9-92AE-462E5A1F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69844-70D1-41C9-8A9B-AB506F4B9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A4D01-B7DB-4701-A878-37266E8D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27A3A-4083-4F8B-88E9-06521DE9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F78F5-8CD4-4767-B057-025993EF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13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73074-5166-4364-A07D-0C8B4540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FC259A-C7DF-4E99-B31C-D90BC11B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2AF091-D088-4D56-ACB2-8C71194C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CDAE7A-62A5-4EB0-AB27-BABCF251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F1B97E-12D6-4EC7-B12D-76EDDEEA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6D291-44E2-4591-8F07-DAB35889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BC34CA-C1CE-415D-8CCB-C41D7A850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4DFDE6-DB55-4FF0-ABE1-1E0F1D2D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5E63CD-1A83-4DCD-8778-4A054BDD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F9FE1A-F453-4D22-8778-483CB125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AB5FE9-9A38-4BDD-9397-B30C4E98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59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862FB-0759-4B54-BDE1-B7B697EE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055933-8844-4E85-A4B4-7DDC8572A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C2823B-5207-47F4-9AB0-5734BB79A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30315C-00DC-46A9-BA92-B82B3FCC4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AEDFFB3-C148-4B8F-8964-B411A576E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76E51B-1724-4240-A585-BBB9FA22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10C744D-A574-460A-8770-3A0BA846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E4FD70-E67D-40D3-AFF4-5C380A856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06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03178-6717-4674-819F-69B83DBB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7E8C9D-D171-4B9E-88C5-2731D271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2D9B4A-DE91-488B-B6B7-A7C80FB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1EF32F-0290-402B-96CD-AD10383E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68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B2B3AA3-6E7F-4CDF-A82D-FCC96C40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6469F7-EE1A-416F-8C0D-3DE95802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F65C9A-E8CB-44A9-9C04-A522914E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78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25319-EE36-43C9-8F91-E75A8A41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1AA464-9B53-40C8-8476-BE9771A4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DFE1D3-893F-4356-AACF-B53FDBD5C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67F837-8A44-4758-ABF9-CF1C1A95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FF179E-906B-4D64-BBC2-BEBE2051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EE70CF-AAA9-41BF-99FE-30D47448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7C2E1-133B-404E-9561-95DFA142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1955F5-6C51-47EE-B36B-F138809C8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4A0141-D64C-428F-9C4D-DE02D4838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3ED35C-E65D-47E5-97DA-199491F4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E7F5C7-60C6-4219-893A-1FD556B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3BA575-996B-4041-BE3E-DD09910F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92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B42C1A7-0B29-492B-B7BF-99E6E49F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82657E-B737-460B-A291-7398F5C7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D66922-7C49-48D7-96C4-57B7E5194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AF4B-1E1A-40D5-BD40-FA59A14B1093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74E05B-9BE5-4AEB-B339-5CFA4ED6B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1738C4-9DF5-47C1-9D8B-11BEA54D0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4778-BC71-41A4-AD10-E619BE1D9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55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C2792-E9F8-4A4E-BE3B-40595280D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UNIT-6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FADAD9-7E99-42DC-A69F-47E0B338F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3600" b="1" i="1" u="sng" dirty="0">
                <a:solidFill>
                  <a:srgbClr val="FFFFFF"/>
                </a:solidFill>
              </a:rPr>
              <a:t>Confusing Word</a:t>
            </a:r>
          </a:p>
        </p:txBody>
      </p:sp>
    </p:spTree>
    <p:extLst>
      <p:ext uri="{BB962C8B-B14F-4D97-AF65-F5344CB8AC3E}">
        <p14:creationId xmlns:p14="http://schemas.microsoft.com/office/powerpoint/2010/main" xmlns="" val="2969324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The car _______the semi on the right; that was a dangerous move.</a:t>
            </a:r>
          </a:p>
          <a:p>
            <a:r>
              <a:rPr lang="en-US" dirty="0"/>
              <a:t>A. Passed</a:t>
            </a:r>
          </a:p>
          <a:p>
            <a:r>
              <a:rPr lang="en-US" dirty="0"/>
              <a:t>B. Past</a:t>
            </a:r>
          </a:p>
          <a:p>
            <a:endParaRPr lang="en-US" dirty="0"/>
          </a:p>
          <a:p>
            <a:r>
              <a:rPr lang="en-US" dirty="0"/>
              <a:t>4. Watch your steps. Take one ___ at a time.</a:t>
            </a:r>
          </a:p>
          <a:p>
            <a:r>
              <a:rPr lang="en-US" dirty="0"/>
              <a:t>a. stair</a:t>
            </a:r>
          </a:p>
          <a:p>
            <a:r>
              <a:rPr lang="en-US" dirty="0"/>
              <a:t>b. stare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110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CC38476-1320-4153-9C17-D3F8CFE57C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8962" y="643467"/>
            <a:ext cx="889407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17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7. It would be more __________ to treat animals kindly.</a:t>
            </a:r>
          </a:p>
          <a:p>
            <a:endParaRPr lang="en-US" dirty="0"/>
          </a:p>
          <a:p>
            <a:r>
              <a:rPr lang="en-US" dirty="0"/>
              <a:t>A. human</a:t>
            </a:r>
          </a:p>
          <a:p>
            <a:r>
              <a:rPr lang="en-US" dirty="0"/>
              <a:t>B. humane</a:t>
            </a:r>
          </a:p>
          <a:p>
            <a:endParaRPr lang="en-US" dirty="0"/>
          </a:p>
          <a:p>
            <a:r>
              <a:rPr lang="en-US" dirty="0"/>
              <a:t>8. Victoria had the longest ___ of any British monarch.</a:t>
            </a:r>
          </a:p>
          <a:p>
            <a:r>
              <a:rPr lang="en-US" dirty="0"/>
              <a:t>a. rain</a:t>
            </a:r>
          </a:p>
          <a:p>
            <a:r>
              <a:rPr lang="en-US" dirty="0"/>
              <a:t>b. reign</a:t>
            </a:r>
          </a:p>
          <a:p>
            <a:r>
              <a:rPr lang="en-US" dirty="0"/>
              <a:t>c. rein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72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5C8DE7D-95EC-415C-BE28-D04A9ED1C9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589" y="643467"/>
            <a:ext cx="970082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00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3B6F66E-0690-47A8-87C5-9A4C42F9A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589" y="643467"/>
            <a:ext cx="970082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750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2112B00-F1ED-449C-B1AE-3215C1BC6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739" y="643467"/>
            <a:ext cx="1066852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57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6003D65-2837-4755-88DA-7F75B822E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36593"/>
            <a:ext cx="10905066" cy="398481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405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16. Ted has ______ confidence that this plan will work.</a:t>
            </a:r>
          </a:p>
          <a:p>
            <a:endParaRPr lang="en-US" dirty="0"/>
          </a:p>
          <a:p>
            <a:r>
              <a:rPr lang="en-US" dirty="0"/>
              <a:t>A  implicit</a:t>
            </a:r>
          </a:p>
          <a:p>
            <a:r>
              <a:rPr lang="en-US" dirty="0"/>
              <a:t>B. Explicit</a:t>
            </a:r>
          </a:p>
          <a:p>
            <a:endParaRPr lang="en-US" dirty="0"/>
          </a:p>
          <a:p>
            <a:r>
              <a:rPr lang="en-US" dirty="0"/>
              <a:t>17. The bank robbers managed to ______ the police for several days.</a:t>
            </a:r>
          </a:p>
          <a:p>
            <a:endParaRPr lang="en-US" dirty="0"/>
          </a:p>
          <a:p>
            <a:r>
              <a:rPr lang="en-US" dirty="0"/>
              <a:t>A. allude</a:t>
            </a:r>
          </a:p>
          <a:p>
            <a:r>
              <a:rPr lang="en-US" dirty="0"/>
              <a:t>B. elude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972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18. Which sentence is correct?</a:t>
            </a:r>
          </a:p>
          <a:p>
            <a:r>
              <a:rPr lang="en-US" dirty="0"/>
              <a:t>A. I would advise you not to stroke that dog.</a:t>
            </a:r>
          </a:p>
          <a:p>
            <a:r>
              <a:rPr lang="en-US" dirty="0"/>
              <a:t>B. I would advice you not to stroke that dog.</a:t>
            </a:r>
          </a:p>
          <a:p>
            <a:endParaRPr lang="en-US" dirty="0"/>
          </a:p>
          <a:p>
            <a:r>
              <a:rPr lang="en-US" dirty="0"/>
              <a:t>19. Which sentence is correct?</a:t>
            </a:r>
          </a:p>
          <a:p>
            <a:r>
              <a:rPr lang="en-US" dirty="0"/>
              <a:t>A.  Can I borrow your car tonight?</a:t>
            </a:r>
          </a:p>
          <a:p>
            <a:r>
              <a:rPr lang="en-US" dirty="0"/>
              <a:t>B. Can I lend your car tonight?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97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20. Which sentence is correct?</a:t>
            </a:r>
          </a:p>
          <a:p>
            <a:endParaRPr lang="en-US" dirty="0"/>
          </a:p>
          <a:p>
            <a:r>
              <a:rPr lang="en-US" dirty="0"/>
              <a:t>A. I have nothing to were to the party?</a:t>
            </a:r>
          </a:p>
          <a:p>
            <a:r>
              <a:rPr lang="en-US" dirty="0"/>
              <a:t>B. I have nothing to wear to the party?</a:t>
            </a:r>
          </a:p>
          <a:p>
            <a:endParaRPr lang="en-US" dirty="0"/>
          </a:p>
          <a:p>
            <a:r>
              <a:rPr lang="en-US" dirty="0"/>
              <a:t>21. We have not decided _______to go on a cruise for our vacation yet.</a:t>
            </a:r>
          </a:p>
          <a:p>
            <a:endParaRPr lang="en-US" dirty="0"/>
          </a:p>
          <a:p>
            <a:r>
              <a:rPr lang="en-US" dirty="0"/>
              <a:t>A. weather</a:t>
            </a:r>
          </a:p>
          <a:p>
            <a:r>
              <a:rPr lang="en-US" dirty="0"/>
              <a:t>B. whether </a:t>
            </a:r>
          </a:p>
        </p:txBody>
      </p:sp>
    </p:spTree>
    <p:extLst>
      <p:ext uri="{BB962C8B-B14F-4D97-AF65-F5344CB8AC3E}">
        <p14:creationId xmlns:p14="http://schemas.microsoft.com/office/powerpoint/2010/main" xmlns="" val="426297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172C72-ABE1-47CB-9007-E5ADE212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effectLst/>
              </a:rPr>
              <a:t>Exercise-6.9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BEFF1D-7759-4721-A5B5-06E99700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For each of the following sentences, write the correct word choice:</a:t>
            </a:r>
          </a:p>
          <a:p>
            <a:endParaRPr lang="en-US" sz="2800" dirty="0">
              <a:effectLst/>
            </a:endParaRPr>
          </a:p>
          <a:p>
            <a:r>
              <a:rPr lang="en-US" sz="3200" dirty="0">
                <a:effectLst/>
              </a:rPr>
              <a:t>1. We discussed the multiple literary (illusions/allusions) within the text. </a:t>
            </a:r>
          </a:p>
          <a:p>
            <a:r>
              <a:rPr lang="en-US" sz="3200" dirty="0">
                <a:effectLst/>
              </a:rPr>
              <a:t>2. (Among/Between) me and you, I think Kallie won the contest. </a:t>
            </a:r>
          </a:p>
          <a:p>
            <a:r>
              <a:rPr lang="en-US" sz="3200" dirty="0">
                <a:effectLst/>
              </a:rPr>
              <a:t>3. She had too (many/much) sweaters in her closet. </a:t>
            </a:r>
          </a:p>
          <a:p>
            <a:r>
              <a:rPr lang="en-US" sz="3200" dirty="0">
                <a:effectLst/>
              </a:rPr>
              <a:t>4. Alex was (to/too) excited to sleep.</a:t>
            </a:r>
          </a:p>
          <a:p>
            <a:r>
              <a:rPr lang="en-US" sz="3200" dirty="0">
                <a:effectLst/>
              </a:rPr>
              <a:t>5. (Their/They’re/There) going to the amusement park tomorrow.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6936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22. My aunt's house has no grass because she lives in a _____ region.</a:t>
            </a:r>
          </a:p>
          <a:p>
            <a:endParaRPr lang="en-US" dirty="0"/>
          </a:p>
          <a:p>
            <a:r>
              <a:rPr lang="en-US" dirty="0"/>
              <a:t>A. desert</a:t>
            </a:r>
          </a:p>
          <a:p>
            <a:r>
              <a:rPr lang="en-US" dirty="0"/>
              <a:t>B. dessert</a:t>
            </a:r>
          </a:p>
          <a:p>
            <a:endParaRPr lang="en-US" dirty="0"/>
          </a:p>
          <a:p>
            <a:r>
              <a:rPr lang="en-US" dirty="0"/>
              <a:t>23. I _______the sound of a barking dog, especially when I'm trying to sleep!</a:t>
            </a:r>
          </a:p>
          <a:p>
            <a:r>
              <a:rPr lang="en-US" dirty="0"/>
              <a:t>A. loathe</a:t>
            </a:r>
          </a:p>
          <a:p>
            <a:r>
              <a:rPr lang="en-US" dirty="0"/>
              <a:t>B. loath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972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24.Because he was scared to show up for the ______, the rancher decided to run from the fight.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dual</a:t>
            </a:r>
          </a:p>
          <a:p>
            <a:pPr marL="0" indent="0">
              <a:buNone/>
            </a:pPr>
            <a:r>
              <a:rPr lang="en-US" dirty="0"/>
              <a:t>B duel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25. Candles and incense were lit as sacrificial gifts and placed at the base of the wooden _______.</a:t>
            </a:r>
          </a:p>
          <a:p>
            <a:pPr marL="0" indent="0">
              <a:buNone/>
            </a:pPr>
            <a:r>
              <a:rPr lang="en-US" dirty="0"/>
              <a:t>A. alter</a:t>
            </a:r>
          </a:p>
          <a:p>
            <a:pPr marL="0" indent="0">
              <a:buNone/>
            </a:pPr>
            <a:r>
              <a:rPr lang="en-US" dirty="0"/>
              <a:t>B altar.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458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9354A-6E69-4BA1-B6FA-D085376D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600" b="1" u="sng" dirty="0">
                <a:effectLst/>
              </a:rPr>
              <a:t>Exercise-6.11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0A7CCA-4CBB-4BFE-A1FA-AD4C0879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46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0F544FD-0EBC-4D65-81EA-4B4A68721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790" y="643467"/>
            <a:ext cx="10554419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065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5412966-10A8-4068-AF75-3BFAD7FBD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74" y="643467"/>
            <a:ext cx="895645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14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B7CE991-517D-420D-AB7F-748637795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882" y="643467"/>
            <a:ext cx="963623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968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17B87938-2B3F-482D-9250-60CC61C9E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187" y="662517"/>
            <a:ext cx="8037926" cy="5571065"/>
          </a:xfrm>
          <a:prstGeom prst="rect">
            <a:avLst/>
          </a:prstGeom>
          <a:ln>
            <a:noFill/>
          </a:ln>
        </p:spPr>
      </p:pic>
      <p:sp>
        <p:nvSpPr>
          <p:cNvPr id="26" name="Isosceles Triangle 25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685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1F38312-F165-428A-B08D-B9BD968E89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144" y="643467"/>
            <a:ext cx="819571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337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F840E8E-96B4-4982-BAD5-92B562EA7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7107" y="643467"/>
            <a:ext cx="931778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964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D189B84-8053-474B-844B-C83287F45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1103" y="643467"/>
            <a:ext cx="930979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83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D3C24-4C5E-490F-BC6C-2B0FF012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60B266-E2D3-4929-A21A-91C76945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6. The sugar had a negative (effect/affect) on the science experiment. </a:t>
            </a:r>
          </a:p>
          <a:p>
            <a:r>
              <a:rPr lang="en-US" sz="3600" dirty="0"/>
              <a:t>7. Nicole has (fewer/less) shoes than Sara.</a:t>
            </a:r>
          </a:p>
          <a:p>
            <a:r>
              <a:rPr lang="en-US" sz="3600" dirty="0"/>
              <a:t> 8. The gas prices continue to (raise/rise). </a:t>
            </a:r>
          </a:p>
          <a:p>
            <a:r>
              <a:rPr lang="en-US" sz="3600" dirty="0"/>
              <a:t>9. Michael (hanged/hung) the picture for his mother. </a:t>
            </a:r>
          </a:p>
          <a:p>
            <a:r>
              <a:rPr lang="en-US" sz="3600" dirty="0"/>
              <a:t>10. Cindy, (lay/lie) the book on the table.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4121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65FC4AE-899F-4723-8BF8-A0D3FAFBA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205" y="643467"/>
            <a:ext cx="10173589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66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24D5A59-2F24-43EC-B7EC-0FA1FBFC1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61618"/>
            <a:ext cx="10905066" cy="4734763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052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1C04366-A1EE-4BCC-A56F-9D3C8E8E6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84664"/>
            <a:ext cx="10905066" cy="4888670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182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endParaRPr lang="en-US" sz="4400" b="1" dirty="0"/>
          </a:p>
          <a:p>
            <a:r>
              <a:rPr lang="en-US" sz="4400" b="1" dirty="0" smtClean="0"/>
              <a:t>Exercise-6.12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1. Which of these means to omit?</a:t>
            </a:r>
          </a:p>
          <a:p>
            <a:r>
              <a:rPr lang="en-US" sz="3200" dirty="0"/>
              <a:t>a) Accept</a:t>
            </a:r>
          </a:p>
          <a:p>
            <a:r>
              <a:rPr lang="en-US" sz="3200" dirty="0"/>
              <a:t>b) Except</a:t>
            </a:r>
          </a:p>
          <a:p>
            <a:r>
              <a:rPr lang="en-US" sz="3200" dirty="0"/>
              <a:t>c) </a:t>
            </a:r>
            <a:r>
              <a:rPr lang="en-US" sz="3200" dirty="0" err="1"/>
              <a:t>Acept</a:t>
            </a:r>
            <a:endParaRPr lang="en-US" sz="3200" dirty="0"/>
          </a:p>
          <a:p>
            <a:r>
              <a:rPr lang="en-US" sz="3200" dirty="0"/>
              <a:t>d) </a:t>
            </a:r>
            <a:r>
              <a:rPr lang="en-US" sz="3200" dirty="0" err="1"/>
              <a:t>Exccept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2. Which of these means to influence?</a:t>
            </a:r>
          </a:p>
          <a:p>
            <a:r>
              <a:rPr lang="en-US" dirty="0"/>
              <a:t>a) Affect</a:t>
            </a:r>
          </a:p>
          <a:p>
            <a:r>
              <a:rPr lang="en-US" dirty="0"/>
              <a:t>b) </a:t>
            </a:r>
            <a:r>
              <a:rPr lang="en-US" dirty="0" err="1"/>
              <a:t>Efect</a:t>
            </a:r>
            <a:endParaRPr lang="en-US" dirty="0"/>
          </a:p>
          <a:p>
            <a:r>
              <a:rPr lang="en-US" dirty="0"/>
              <a:t>c) Effect</a:t>
            </a:r>
          </a:p>
          <a:p>
            <a:r>
              <a:rPr lang="en-US" dirty="0"/>
              <a:t>d) </a:t>
            </a:r>
            <a:r>
              <a:rPr lang="en-US" dirty="0" err="1"/>
              <a:t>Affecct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 ______ is the most important city of a country.</a:t>
            </a:r>
          </a:p>
          <a:p>
            <a:r>
              <a:rPr lang="en-US" dirty="0"/>
              <a:t>a) Capitol</a:t>
            </a:r>
          </a:p>
          <a:p>
            <a:r>
              <a:rPr lang="en-US" dirty="0"/>
              <a:t>b) </a:t>
            </a:r>
            <a:r>
              <a:rPr lang="en-US" dirty="0" err="1"/>
              <a:t>Capetol</a:t>
            </a:r>
            <a:endParaRPr lang="en-US" dirty="0"/>
          </a:p>
          <a:p>
            <a:r>
              <a:rPr lang="en-US" dirty="0"/>
              <a:t>c) Capital</a:t>
            </a:r>
          </a:p>
          <a:p>
            <a:r>
              <a:rPr lang="en-US" dirty="0"/>
              <a:t>d) </a:t>
            </a:r>
            <a:r>
              <a:rPr lang="en-US" dirty="0" err="1"/>
              <a:t>Capitalisation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  </a:t>
            </a:r>
            <a:r>
              <a:rPr lang="en-US" sz="3200" dirty="0"/>
              <a:t>Which of these is an adjective?</a:t>
            </a:r>
          </a:p>
          <a:p>
            <a:r>
              <a:rPr lang="en-US" sz="3200" dirty="0"/>
              <a:t>a) Course</a:t>
            </a:r>
          </a:p>
          <a:p>
            <a:r>
              <a:rPr lang="en-US" sz="3200" dirty="0"/>
              <a:t>b) </a:t>
            </a:r>
            <a:r>
              <a:rPr lang="en-US" sz="3200" dirty="0" err="1"/>
              <a:t>Coaurse</a:t>
            </a:r>
            <a:endParaRPr lang="en-US" sz="3200" dirty="0"/>
          </a:p>
          <a:p>
            <a:r>
              <a:rPr lang="en-US" sz="3200" dirty="0"/>
              <a:t>c) </a:t>
            </a:r>
            <a:r>
              <a:rPr lang="en-US" sz="3200" dirty="0" err="1"/>
              <a:t>Caorse</a:t>
            </a:r>
            <a:endParaRPr lang="en-US" sz="3200" dirty="0"/>
          </a:p>
          <a:p>
            <a:r>
              <a:rPr lang="en-US" sz="3200" dirty="0"/>
              <a:t>d) Coarse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5. Fill in the blank.</a:t>
            </a:r>
          </a:p>
          <a:p>
            <a:r>
              <a:rPr lang="en-US" sz="3600" dirty="0"/>
              <a:t>She writes everyday in her ____</a:t>
            </a:r>
          </a:p>
          <a:p>
            <a:r>
              <a:rPr lang="en-US" sz="3600" dirty="0"/>
              <a:t>a) dairy</a:t>
            </a:r>
          </a:p>
          <a:p>
            <a:r>
              <a:rPr lang="en-US" sz="3600" dirty="0"/>
              <a:t>b) diary</a:t>
            </a:r>
          </a:p>
          <a:p>
            <a:r>
              <a:rPr lang="en-US" sz="3600" dirty="0"/>
              <a:t>c) </a:t>
            </a:r>
            <a:r>
              <a:rPr lang="en-US" sz="3600" dirty="0" err="1"/>
              <a:t>deary</a:t>
            </a:r>
            <a:endParaRPr lang="en-US" sz="3600" dirty="0"/>
          </a:p>
          <a:p>
            <a:r>
              <a:rPr lang="en-US" sz="3600" dirty="0"/>
              <a:t>d) </a:t>
            </a:r>
            <a:r>
              <a:rPr lang="en-US" sz="3600" dirty="0" err="1"/>
              <a:t>diery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6. Which of these expresses distance?</a:t>
            </a:r>
          </a:p>
          <a:p>
            <a:r>
              <a:rPr lang="en-US" sz="3600" dirty="0"/>
              <a:t>a) Farther</a:t>
            </a:r>
          </a:p>
          <a:p>
            <a:r>
              <a:rPr lang="en-US" sz="3600" dirty="0"/>
              <a:t>b) Father</a:t>
            </a:r>
          </a:p>
          <a:p>
            <a:r>
              <a:rPr lang="en-US" sz="3600" dirty="0"/>
              <a:t>c) Further</a:t>
            </a:r>
          </a:p>
          <a:p>
            <a:r>
              <a:rPr lang="en-US" sz="3600" dirty="0"/>
              <a:t>d) </a:t>
            </a:r>
            <a:r>
              <a:rPr lang="en-US" sz="3600" dirty="0" err="1"/>
              <a:t>Ferther</a:t>
            </a:r>
            <a:r>
              <a:rPr lang="en-US" sz="3600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7. Which of these means a piece of wood?</a:t>
            </a:r>
          </a:p>
          <a:p>
            <a:r>
              <a:rPr lang="en-US" sz="3600" dirty="0"/>
              <a:t>a) Wage</a:t>
            </a:r>
          </a:p>
          <a:p>
            <a:r>
              <a:rPr lang="en-US" sz="3600" dirty="0"/>
              <a:t>b) </a:t>
            </a:r>
            <a:r>
              <a:rPr lang="en-US" sz="3600" dirty="0" err="1"/>
              <a:t>Wadge</a:t>
            </a:r>
            <a:endParaRPr lang="en-US" sz="3600" dirty="0"/>
          </a:p>
          <a:p>
            <a:r>
              <a:rPr lang="en-US" sz="3600" dirty="0"/>
              <a:t>c) Wedge</a:t>
            </a:r>
          </a:p>
          <a:p>
            <a:r>
              <a:rPr lang="en-US" sz="3600" dirty="0"/>
              <a:t>d) </a:t>
            </a:r>
            <a:r>
              <a:rPr lang="en-US" sz="3600" dirty="0" err="1"/>
              <a:t>Wedje</a:t>
            </a:r>
            <a:r>
              <a:rPr lang="en-US" sz="3600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DFABD-6F9B-4342-BE2C-0C6902015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2066A-0ECC-44B0-80E3-B28487078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/>
          </a:bodyPr>
          <a:lstStyle/>
          <a:p>
            <a:r>
              <a:rPr lang="en-US" sz="3600" dirty="0"/>
              <a:t>11. John scored higher on the exam (then/than) I did. </a:t>
            </a:r>
          </a:p>
          <a:p>
            <a:r>
              <a:rPr lang="en-US" sz="3600" dirty="0"/>
              <a:t>12. (Who/Whom) wants to go to the mall tonight?</a:t>
            </a:r>
          </a:p>
          <a:p>
            <a:r>
              <a:rPr lang="en-US" sz="3600" dirty="0"/>
              <a:t> 13. Haley did not mean to (infer/imply) that Jenny was to blame. </a:t>
            </a:r>
          </a:p>
          <a:p>
            <a:r>
              <a:rPr lang="en-US" sz="3600" dirty="0"/>
              <a:t>14. John had (less/fewer) travel time because he lives closer to the airport. </a:t>
            </a:r>
          </a:p>
          <a:p>
            <a:r>
              <a:rPr lang="en-US" sz="3600" dirty="0"/>
              <a:t>15. (Whose/Who’s) watch is this on the counter?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3493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8. It’s made from wheat ____</a:t>
            </a:r>
          </a:p>
          <a:p>
            <a:r>
              <a:rPr lang="en-US" dirty="0"/>
              <a:t>A. flower</a:t>
            </a:r>
          </a:p>
          <a:p>
            <a:r>
              <a:rPr lang="en-US" dirty="0"/>
              <a:t>B. flour </a:t>
            </a:r>
          </a:p>
          <a:p>
            <a:endParaRPr lang="en-US" dirty="0"/>
          </a:p>
          <a:p>
            <a:r>
              <a:rPr lang="en-US" dirty="0"/>
              <a:t>9. Choose the correct meaning of the word ‘play’ from the following sentence.</a:t>
            </a:r>
          </a:p>
          <a:p>
            <a:pPr marL="0" indent="0">
              <a:buNone/>
            </a:pPr>
            <a:r>
              <a:rPr lang="en-US" b="1" dirty="0"/>
              <a:t>The author wrote a new play. </a:t>
            </a:r>
          </a:p>
          <a:p>
            <a:r>
              <a:rPr lang="en-US" dirty="0"/>
              <a:t>A.	participate in a sport</a:t>
            </a:r>
          </a:p>
          <a:p>
            <a:r>
              <a:rPr lang="en-US" dirty="0"/>
              <a:t>B.	theater piece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10. Choose the correct meaning of the word ‘pen’ from the following sentence </a:t>
            </a:r>
          </a:p>
          <a:p>
            <a:r>
              <a:rPr lang="en-US" sz="3600" b="1" dirty="0"/>
              <a:t>My rabbits are in a pen outside. </a:t>
            </a:r>
          </a:p>
          <a:p>
            <a:r>
              <a:rPr lang="en-US" sz="3600" dirty="0"/>
              <a:t>A.	a writing instrument which uses ink </a:t>
            </a:r>
          </a:p>
          <a:p>
            <a:r>
              <a:rPr lang="en-US" sz="3600" dirty="0"/>
              <a:t>B.	an enclosed area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  Choose the correct option</a:t>
            </a:r>
          </a:p>
          <a:p>
            <a:endParaRPr lang="en-US" dirty="0"/>
          </a:p>
          <a:p>
            <a:r>
              <a:rPr lang="en-US" dirty="0"/>
              <a:t>feat, feet</a:t>
            </a:r>
          </a:p>
          <a:p>
            <a:r>
              <a:rPr lang="en-US" dirty="0"/>
              <a:t>A.	synonyms</a:t>
            </a:r>
          </a:p>
          <a:p>
            <a:r>
              <a:rPr lang="en-US" dirty="0"/>
              <a:t>B.	antonyms</a:t>
            </a:r>
          </a:p>
          <a:p>
            <a:r>
              <a:rPr lang="en-US" dirty="0"/>
              <a:t>C.	homophones</a:t>
            </a:r>
          </a:p>
          <a:p>
            <a:r>
              <a:rPr lang="en-US" dirty="0"/>
              <a:t>D.	homographs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 Based on the definition, which sentence uses the homograph correctly?</a:t>
            </a:r>
          </a:p>
          <a:p>
            <a:endParaRPr lang="en-US" dirty="0"/>
          </a:p>
          <a:p>
            <a:r>
              <a:rPr lang="en-US" b="1" dirty="0" smtClean="0"/>
              <a:t>Address</a:t>
            </a:r>
            <a:r>
              <a:rPr lang="en-US" b="1" dirty="0"/>
              <a:t>: a speech or written statement</a:t>
            </a:r>
          </a:p>
          <a:p>
            <a:r>
              <a:rPr lang="en-US" dirty="0"/>
              <a:t>A.	The principal will address the students at the assembly.</a:t>
            </a:r>
          </a:p>
          <a:p>
            <a:r>
              <a:rPr lang="en-US" dirty="0"/>
              <a:t>B.	Write your address on the envelope.</a:t>
            </a:r>
          </a:p>
          <a:p>
            <a:r>
              <a:rPr lang="en-US" dirty="0"/>
              <a:t>C.	Do you know your home address?</a:t>
            </a:r>
          </a:p>
          <a:p>
            <a:r>
              <a:rPr lang="en-US" dirty="0"/>
              <a:t>D.	Do you live at a new address?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13. Homophones do not sound the same.</a:t>
            </a:r>
          </a:p>
          <a:p>
            <a:r>
              <a:rPr lang="en-US" dirty="0"/>
              <a:t>A.	True</a:t>
            </a:r>
          </a:p>
          <a:p>
            <a:r>
              <a:rPr lang="en-US" dirty="0"/>
              <a:t>B.	False</a:t>
            </a:r>
          </a:p>
          <a:p>
            <a:endParaRPr lang="en-US" dirty="0"/>
          </a:p>
          <a:p>
            <a:r>
              <a:rPr lang="en-US" dirty="0"/>
              <a:t>14.  Which of these sets are Homonyms</a:t>
            </a:r>
          </a:p>
          <a:p>
            <a:r>
              <a:rPr lang="en-US" dirty="0"/>
              <a:t>A.	Pair (two of something), Pear (fruit)</a:t>
            </a:r>
          </a:p>
          <a:p>
            <a:r>
              <a:rPr lang="en-US" dirty="0"/>
              <a:t>B.	Dove (the bird), Dove (past tense of dive)</a:t>
            </a:r>
          </a:p>
          <a:p>
            <a:r>
              <a:rPr lang="en-US" dirty="0"/>
              <a:t>C.	Right (opposite of left), Right (the good thing to do)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732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15. Which set </a:t>
            </a:r>
            <a:r>
              <a:rPr lang="en-US" sz="3600"/>
              <a:t>are </a:t>
            </a:r>
            <a:r>
              <a:rPr lang="en-US" sz="3600" smtClean="0"/>
              <a:t>homographs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A.	Stare (to look), Stair (walk up the stairs)</a:t>
            </a:r>
          </a:p>
          <a:p>
            <a:r>
              <a:rPr lang="en-US" sz="3600" dirty="0"/>
              <a:t>B.	Lead (to guide), Lead ( a metal)</a:t>
            </a:r>
          </a:p>
          <a:p>
            <a:r>
              <a:rPr lang="en-US" sz="3600" dirty="0"/>
              <a:t>C.	Palm (a tree), Palm (a part of a hand)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072266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Exercise-6.13</a:t>
            </a:r>
          </a:p>
          <a:p>
            <a:r>
              <a:rPr lang="en-US" b="1" dirty="0"/>
              <a:t>Choose the correct option </a:t>
            </a:r>
          </a:p>
          <a:p>
            <a:r>
              <a:rPr lang="en-US" dirty="0"/>
              <a:t>1. Please try not to (waste, waist) paper. </a:t>
            </a:r>
          </a:p>
          <a:p>
            <a:r>
              <a:rPr lang="en-US" dirty="0"/>
              <a:t>2. This is my favorite (pare, pair, pear) of jeans. </a:t>
            </a:r>
          </a:p>
          <a:p>
            <a:r>
              <a:rPr lang="en-US" dirty="0"/>
              <a:t>3. I (sent, scent, cent) a letter to my aunt in Vietnam.</a:t>
            </a:r>
          </a:p>
          <a:p>
            <a:r>
              <a:rPr lang="en-US" dirty="0"/>
              <a:t> 4. The children got (bored, board) during the lecture. </a:t>
            </a:r>
          </a:p>
          <a:p>
            <a:r>
              <a:rPr lang="en-US" dirty="0"/>
              <a:t>5. I need to take a (break, brake) from this exercise! </a:t>
            </a:r>
            <a:endParaRPr lang="en-US" dirty="0" smtClean="0"/>
          </a:p>
          <a:p>
            <a:r>
              <a:rPr lang="en-US" dirty="0"/>
              <a:t>6. Alec is going to (wear, ware) his work boots today.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72266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Do you think it is going to (rein, rain, reign) this afternoon? </a:t>
            </a:r>
          </a:p>
          <a:p>
            <a:r>
              <a:rPr lang="en-US" dirty="0"/>
              <a:t>8. I saw a restaurant just off the (rode, road) about a mile back. </a:t>
            </a:r>
          </a:p>
          <a:p>
            <a:r>
              <a:rPr lang="en-US" dirty="0"/>
              <a:t>9. David’s brother is in a (band, banned) which plays Russian music. </a:t>
            </a:r>
          </a:p>
          <a:p>
            <a:r>
              <a:rPr lang="en-US" dirty="0"/>
              <a:t>10. Juana wants her socks because her (tows, toes) are cold. </a:t>
            </a:r>
          </a:p>
          <a:p>
            <a:r>
              <a:rPr lang="en-US" dirty="0"/>
              <a:t>11. The teacher walked down the (aisle, isle) between the rows of desk</a:t>
            </a:r>
          </a:p>
          <a:p>
            <a:r>
              <a:rPr lang="en-US" dirty="0"/>
              <a:t>12. Humans have hands. Dogs have (paws, pause).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21411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Cooper Black" pitchFamily="18" charset="0"/>
              </a:rPr>
              <a:t>Practice what you know, and it will help to make clear what now you do not </a:t>
            </a:r>
            <a:r>
              <a:rPr lang="en-US" sz="5400" dirty="0" smtClean="0">
                <a:latin typeface="Cooper Black" pitchFamily="18" charset="0"/>
              </a:rPr>
              <a:t>know…..! </a:t>
            </a:r>
            <a:endParaRPr lang="en-US" sz="54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Cooper Black" pitchFamily="18" charset="0"/>
              </a:rPr>
              <a:t>            Thank you</a:t>
            </a:r>
            <a:endParaRPr lang="en-US" sz="54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98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DD6503-2358-46A4-81FA-4EF88F55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8280DA-BEBE-4C33-A010-752553F4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16. I am going to (lie/lay) down for an hour.</a:t>
            </a:r>
          </a:p>
          <a:p>
            <a:r>
              <a:rPr lang="en-US" sz="3200" dirty="0"/>
              <a:t> 17. The disappearing penny was simply an optical (allusion/illusion). </a:t>
            </a:r>
          </a:p>
          <a:p>
            <a:r>
              <a:rPr lang="en-US" sz="3200" dirty="0"/>
              <a:t>18. The book is on the table over (their/there/they’re). </a:t>
            </a:r>
          </a:p>
          <a:p>
            <a:r>
              <a:rPr lang="en-US" sz="3200" dirty="0"/>
              <a:t>19. (Whose/Who’s) responsible for the advertising of the event. </a:t>
            </a:r>
          </a:p>
          <a:p>
            <a:r>
              <a:rPr lang="en-US" sz="3200" dirty="0"/>
              <a:t>20. From your words, I can (infer/imply) that you think he is guilty.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508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1BBA7-45E3-48AF-8FA0-9D530993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EE49C0-1D5F-460E-B7F8-5195F61B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21. The weather greatly (effected/affected) the outcome of the race. </a:t>
            </a:r>
          </a:p>
          <a:p>
            <a:r>
              <a:rPr lang="en-US" sz="3200" dirty="0"/>
              <a:t>22. (Their/They’re/There) books are on the bottom shelf. </a:t>
            </a:r>
          </a:p>
          <a:p>
            <a:r>
              <a:rPr lang="en-US" sz="3200" dirty="0"/>
              <a:t>23. Earlier today we walked (to/too) the ice cream parlor.</a:t>
            </a:r>
          </a:p>
          <a:p>
            <a:r>
              <a:rPr lang="en-US" sz="3200" dirty="0"/>
              <a:t> 24. The prisoner was (hung/hanged) last night. </a:t>
            </a:r>
          </a:p>
          <a:p>
            <a:r>
              <a:rPr lang="en-US" sz="3200" dirty="0"/>
              <a:t>25. There are red roses scattered (among/between) the carnations.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86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0C8C8F-F925-4870-84BA-2783281E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137484-8AF0-4785-B52F-D8BCEEA04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26. Kelly ordered her lunch, and (then/than) she went back to work. </a:t>
            </a:r>
          </a:p>
          <a:p>
            <a:r>
              <a:rPr lang="en-US" sz="3200" dirty="0"/>
              <a:t>27. Mark wanted (to raise/to rise) the flag at the assembly today. </a:t>
            </a:r>
          </a:p>
          <a:p>
            <a:r>
              <a:rPr lang="en-US" sz="3200" dirty="0"/>
              <a:t>28. (Who/Whom) did you ask to the party? </a:t>
            </a:r>
          </a:p>
          <a:p>
            <a:r>
              <a:rPr lang="en-US" sz="3200" dirty="0"/>
              <a:t>29. There was too (much/many) chlorine in the pool.</a:t>
            </a:r>
          </a:p>
          <a:p>
            <a:r>
              <a:rPr lang="en-US" sz="3200" dirty="0"/>
              <a:t>30.  My wedding dress is a bit (loose/lose) ,I need to get it altered.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96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9B73F-0D8B-482A-B523-07BCD3E4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smtClean="0">
                <a:solidFill>
                  <a:srgbClr val="FFFFFF"/>
                </a:solidFill>
              </a:rPr>
              <a:t>Exercise-6.10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7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DA2205A-5E8E-44FC-99F1-BC36A3FF9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092" y="643467"/>
            <a:ext cx="930181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58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1249</Words>
  <Application>Microsoft Office PowerPoint</Application>
  <PresentationFormat>Custom</PresentationFormat>
  <Paragraphs>189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UNIT-6</vt:lpstr>
      <vt:lpstr>Exercise-6.9 </vt:lpstr>
      <vt:lpstr>Slide 3</vt:lpstr>
      <vt:lpstr>Slide 4</vt:lpstr>
      <vt:lpstr>Slide 5</vt:lpstr>
      <vt:lpstr>Slide 6</vt:lpstr>
      <vt:lpstr>Slide 7</vt:lpstr>
      <vt:lpstr>Exercise-6.10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Exercise-6.11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UNIT-6</dc:title>
  <dc:creator>Akash Pundir</dc:creator>
  <cp:lastModifiedBy>Home</cp:lastModifiedBy>
  <cp:revision>13</cp:revision>
  <dcterms:created xsi:type="dcterms:W3CDTF">2020-12-24T16:01:01Z</dcterms:created>
  <dcterms:modified xsi:type="dcterms:W3CDTF">2021-05-03T11:31:50Z</dcterms:modified>
</cp:coreProperties>
</file>